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Instrument Sans Medium"/>
      <p:regular r:id="rId16"/>
    </p:embeddedFon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3-2.png>
</file>

<file path=ppt/media/image-3-3.png>
</file>

<file path=ppt/media/image-3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Introduction to Data Governance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governance is a critical framework for managing data's availability, usability, integrity, and security across an organization. It establishes a unified approach to data sharing and quality, enabling evidence-based decision-making and ensuring regulatory compliance.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653"/>
            <a:ext cx="81072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Why Data Governance Matters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40060"/>
            <a:ext cx="4196358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57575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340060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F5F547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5973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Critical Asset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08777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Treat data as a core enterprise asset, vital for strategic growth.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340060"/>
            <a:ext cx="4196358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57575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340060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F5F547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5973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Informed Decisions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087773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Empower better choices and reduce operational friction through reliable data.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340060"/>
            <a:ext cx="4196358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57575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340060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F5F547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5973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Transparency &amp; Trust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087773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 clarity, cut costs, and protect all stakeholders with robust governance.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6889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Effective data governance ensures data transparency, mitigates risks, and builds trust among all stakeholders.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9166"/>
            <a:ext cx="80176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Pillars of Data Governance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61573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Quality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686651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Ensuring data is accurate, complete, reliable, and timely for all uses.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061573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Stewardship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686651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Assigning clear accountability and responsibility for data assets.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114092"/>
            <a:ext cx="40049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Protection &amp; Compliance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604510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Adhering to regulations and implementing robust security measures.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4979432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1140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Management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604510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Defining policies, processes, and lifecycle controls for all data.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268" y="489466"/>
            <a:ext cx="5306854" cy="554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Roles and Responsibilities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621268" y="1398984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976074" y="1576388"/>
            <a:ext cx="221896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Consumers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976074" y="1960245"/>
            <a:ext cx="13033058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Utilize data effectively and responsibly.</a:t>
            </a:r>
            <a:endParaRPr lang="en-US" sz="1350" dirty="0"/>
          </a:p>
        </p:txBody>
      </p:sp>
      <p:sp>
        <p:nvSpPr>
          <p:cNvPr id="6" name="Shape 4"/>
          <p:cNvSpPr/>
          <p:nvPr/>
        </p:nvSpPr>
        <p:spPr>
          <a:xfrm>
            <a:off x="887492" y="2597110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7" name="Text 5"/>
          <p:cNvSpPr/>
          <p:nvPr/>
        </p:nvSpPr>
        <p:spPr>
          <a:xfrm>
            <a:off x="1242298" y="2774513"/>
            <a:ext cx="221896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Custodians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1242298" y="3158371"/>
            <a:ext cx="12766834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data systems and security infrastructure.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1153716" y="3795236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10" name="Text 8"/>
          <p:cNvSpPr/>
          <p:nvPr/>
        </p:nvSpPr>
        <p:spPr>
          <a:xfrm>
            <a:off x="1508522" y="3972639"/>
            <a:ext cx="221896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Stewards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1508522" y="4356497"/>
            <a:ext cx="1250061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Maintain data integrity and ensure compliance.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1420058" y="4993362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13" name="Text 11"/>
          <p:cNvSpPr/>
          <p:nvPr/>
        </p:nvSpPr>
        <p:spPr>
          <a:xfrm>
            <a:off x="1774865" y="5170765"/>
            <a:ext cx="221896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Owners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1774865" y="5554623"/>
            <a:ext cx="12234267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Accountable for the quality and use of specific data domains.</a:t>
            </a:r>
            <a:endParaRPr lang="en-US" sz="1350" dirty="0"/>
          </a:p>
        </p:txBody>
      </p:sp>
      <p:sp>
        <p:nvSpPr>
          <p:cNvPr id="15" name="Shape 13"/>
          <p:cNvSpPr/>
          <p:nvPr/>
        </p:nvSpPr>
        <p:spPr>
          <a:xfrm>
            <a:off x="1153716" y="6191488"/>
            <a:ext cx="177403" cy="1065014"/>
          </a:xfrm>
          <a:prstGeom prst="roundRect">
            <a:avLst>
              <a:gd name="adj" fmla="val 15010"/>
            </a:avLst>
          </a:prstGeom>
          <a:solidFill>
            <a:srgbClr val="3E3E3E"/>
          </a:solidFill>
          <a:ln/>
        </p:spPr>
      </p:sp>
      <p:sp>
        <p:nvSpPr>
          <p:cNvPr id="16" name="Text 14"/>
          <p:cNvSpPr/>
          <p:nvPr/>
        </p:nvSpPr>
        <p:spPr>
          <a:xfrm>
            <a:off x="1508522" y="6368891"/>
            <a:ext cx="2754987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Governance Manager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1508522" y="6752749"/>
            <a:ext cx="1250061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Oversees the entire governance framework.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621268" y="7456170"/>
            <a:ext cx="13387864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Each role is vital for fostering a data-driven culture and maintaining high standards of data quality.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570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Tools and Technologies Supporting Data Governance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56278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Catalogs: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Centralized repositories for metadata management, making data discoverable and understandable.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50086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Quality Platforms: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Tools for profiling, cleansing, and monitoring data integrity and reliability.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556278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MDM Systems: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Master Data Management solutions for creating a single, authoritative source of critical business data.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5450086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Compliance Automation: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Automated tools for enforcing policies and ensuring adherence to regulatory requirements.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6429"/>
            <a:ext cx="92661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Common Challenges and Solutions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1883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Challenge: Data Silos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Inconsistent data definitions and fragmented information across departments.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11883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52907"/>
            <a:ext cx="30147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Solution: Collaboration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Foster cross-functional teams and establish unified data policies.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9594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30014"/>
            <a:ext cx="31094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Challenge: Data Privacy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Ensuring sensitive data is protected from unauthorized access or misuse.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69594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30014"/>
            <a:ext cx="33554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Solution: Robust Controls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strong access controls and continuous compliance monitoring.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8232"/>
            <a:ext cx="6998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Trends and Future Outlook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60640"/>
            <a:ext cx="6436400" cy="680442"/>
          </a:xfrm>
          <a:prstGeom prst="roundRect">
            <a:avLst>
              <a:gd name="adj" fmla="val 480029"/>
            </a:avLst>
          </a:prstGeom>
          <a:solidFill>
            <a:srgbClr val="3E3E3E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41909" y="2388156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31678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as a Product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658314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Shift towards treating data as a valuable, reusable product.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00211" y="2260640"/>
            <a:ext cx="6436400" cy="680442"/>
          </a:xfrm>
          <a:prstGeom prst="roundRect">
            <a:avLst>
              <a:gd name="adj" fmla="val 480029"/>
            </a:avLst>
          </a:prstGeom>
          <a:solidFill>
            <a:srgbClr val="3E3E3E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8330" y="2388156"/>
            <a:ext cx="340162" cy="4252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627025" y="31678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 &amp; Automation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627025" y="3658314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Integration of AI and machine learning for automated governance.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4780955"/>
            <a:ext cx="6436400" cy="680442"/>
          </a:xfrm>
          <a:prstGeom prst="roundRect">
            <a:avLst>
              <a:gd name="adj" fmla="val 480029"/>
            </a:avLst>
          </a:prstGeom>
          <a:solidFill>
            <a:srgbClr val="3E3E3E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909" y="4908471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20604" y="56882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Global Regulations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20604" y="6178629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Increasing demands from regulations like GDPR and CCPA.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400211" y="4780955"/>
            <a:ext cx="6436400" cy="680442"/>
          </a:xfrm>
          <a:prstGeom prst="roundRect">
            <a:avLst>
              <a:gd name="adj" fmla="val 480029"/>
            </a:avLst>
          </a:prstGeom>
          <a:solidFill>
            <a:srgbClr val="3E3E3E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8330" y="4908471"/>
            <a:ext cx="340162" cy="42529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627025" y="5688211"/>
            <a:ext cx="29991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Governance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627025" y="6178629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Emphasis on instant data observability and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036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Case Study: Successful Data Governance Implementation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410" y="3017520"/>
            <a:ext cx="4221599" cy="272188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460" y="3017520"/>
            <a:ext cx="4221599" cy="2721888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510" y="3017520"/>
            <a:ext cx="4221599" cy="272188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6140529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leading financial institution improved data quality by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40%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within a year. This led to significantly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reduced compliance risks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accelerated their analytics initiatives. They achieved this by establishing clear stewardship roles, automating data monitoring, and fostering a culture of data ownership.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7855"/>
            <a:ext cx="70849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Conclusion and Next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5026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governance is fundamental for building trust and extracting maximum value from organizational data. It demands a unified commitment from both business and IT departments.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58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Start Strong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8391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Define clear policies and roles.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813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scalable tools from day one.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258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Adapt &amp; Evolve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8391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Continuously adjust to new data landscapes.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813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Embrace emerging technologies and regulations.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9787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proactively managing your data, your organization can unlock its full potential and navigate the future with confidence.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2025-07-21T09:33:11Z</dcterms:created>
  <dcterms:modified xsi:type="dcterms:W3CDTF">2025-07-21T09:33:11Z</dcterms:modified>
</cp:coreProperties>
</file>